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84" r:id="rId5"/>
  </p:sldMasterIdLst>
  <p:notesMasterIdLst>
    <p:notesMasterId r:id="rId24"/>
  </p:notesMasterIdLst>
  <p:handoutMasterIdLst>
    <p:handoutMasterId r:id="rId25"/>
  </p:handoutMasterIdLst>
  <p:sldIdLst>
    <p:sldId id="322" r:id="rId6"/>
    <p:sldId id="339" r:id="rId7"/>
    <p:sldId id="323" r:id="rId8"/>
    <p:sldId id="262" r:id="rId9"/>
    <p:sldId id="324" r:id="rId10"/>
    <p:sldId id="325" r:id="rId11"/>
    <p:sldId id="326" r:id="rId12"/>
    <p:sldId id="327" r:id="rId13"/>
    <p:sldId id="328" r:id="rId14"/>
    <p:sldId id="330" r:id="rId15"/>
    <p:sldId id="331" r:id="rId16"/>
    <p:sldId id="332" r:id="rId17"/>
    <p:sldId id="333" r:id="rId18"/>
    <p:sldId id="334" r:id="rId19"/>
    <p:sldId id="335" r:id="rId20"/>
    <p:sldId id="336" r:id="rId21"/>
    <p:sldId id="337" r:id="rId22"/>
    <p:sldId id="338" r:id="rId23"/>
  </p:sldIdLst>
  <p:sldSz cx="12188825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FB7EE36-0F4F-4388-8AA7-8C118F056473}">
          <p14:sldIdLst>
            <p14:sldId id="322"/>
            <p14:sldId id="339"/>
            <p14:sldId id="323"/>
          </p14:sldIdLst>
        </p14:section>
        <p14:section name="Step 1" id="{624799F4-36CE-4C5F-BE27-EA454C9614C4}">
          <p14:sldIdLst>
            <p14:sldId id="262"/>
            <p14:sldId id="324"/>
            <p14:sldId id="325"/>
          </p14:sldIdLst>
        </p14:section>
        <p14:section name="Steps 2 &amp; 3" id="{1D87359E-DE74-4CB7-97A1-C8AF357E2E51}">
          <p14:sldIdLst>
            <p14:sldId id="326"/>
            <p14:sldId id="327"/>
            <p14:sldId id="328"/>
          </p14:sldIdLst>
        </p14:section>
        <p14:section name="Steps 4 &amp; 5" id="{7C9FE696-9C6A-4ACE-A744-AEA29FB515A5}">
          <p14:sldIdLst>
            <p14:sldId id="330"/>
            <p14:sldId id="331"/>
            <p14:sldId id="332"/>
          </p14:sldIdLst>
        </p14:section>
        <p14:section name="Steps 6 &amp; 7" id="{DDCCA5F8-1A09-43B3-9F03-0E215E1528E6}">
          <p14:sldIdLst>
            <p14:sldId id="333"/>
            <p14:sldId id="334"/>
            <p14:sldId id="335"/>
          </p14:sldIdLst>
        </p14:section>
        <p14:section name="Step 8" id="{42F2DDAF-BA78-47A6-BFBB-BC4026C883CA}">
          <p14:sldIdLst>
            <p14:sldId id="336"/>
            <p14:sldId id="337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581" autoAdjust="0"/>
  </p:normalViewPr>
  <p:slideViewPr>
    <p:cSldViewPr showGuides="1">
      <p:cViewPr>
        <p:scale>
          <a:sx n="75" d="100"/>
          <a:sy n="75" d="100"/>
        </p:scale>
        <p:origin x="773" y="360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9" d="100"/>
          <a:sy n="79" d="100"/>
        </p:scale>
        <p:origin x="249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5/3/2023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5/3/2023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955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 b="1" cap="none" spc="0">
                <a:ln w="9525">
                  <a:noFill/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1D2498CD-A622-4ACC-98D8-8365C1B868F0}" type="datetime1">
              <a:rPr lang="en-US" smtClean="0"/>
              <a:pPr/>
              <a:t>5/3/2023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80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2CF6B-193C-4CEB-9860-F1C5F0818FA3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5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CBC3-4EDC-4C84-BDD0-15F2AD890B92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30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4370" y="4434840"/>
            <a:ext cx="4940484" cy="1122202"/>
          </a:xfrm>
        </p:spPr>
        <p:txBody>
          <a:bodyPr anchor="b">
            <a:noAutofit/>
          </a:bodyPr>
          <a:lstStyle>
            <a:lvl1pPr algn="l">
              <a:defRPr sz="3599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4370" y="5586890"/>
            <a:ext cx="4940483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1"/>
            <a:ext cx="9485841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4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7386" y="0"/>
            <a:ext cx="670143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153" y="1020446"/>
            <a:ext cx="2894846" cy="1325563"/>
          </a:xfrm>
        </p:spPr>
        <p:txBody>
          <a:bodyPr anchor="b">
            <a:normAutofit/>
          </a:bodyPr>
          <a:lstStyle>
            <a:lvl1pPr>
              <a:defRPr sz="2799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153" y="2924176"/>
            <a:ext cx="2894846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063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126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189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251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153" y="6356351"/>
            <a:ext cx="9849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191" y="6356350"/>
            <a:ext cx="248219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4863" y="6356351"/>
            <a:ext cx="98729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7490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1720" y="1671639"/>
            <a:ext cx="5110419" cy="1204912"/>
          </a:xfrm>
        </p:spPr>
        <p:txBody>
          <a:bodyPr anchor="b">
            <a:normAutofit/>
          </a:bodyPr>
          <a:lstStyle>
            <a:lvl1pPr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1720" y="3660774"/>
            <a:ext cx="5110419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81" y="6356351"/>
            <a:ext cx="1218883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158" y="6356351"/>
            <a:ext cx="3478894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1439" y="-25401"/>
            <a:ext cx="5237386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719303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89529" y="2148841"/>
            <a:ext cx="4178482" cy="1715531"/>
          </a:xfrm>
        </p:spPr>
        <p:txBody>
          <a:bodyPr anchor="b">
            <a:noAutofit/>
          </a:bodyPr>
          <a:lstStyle>
            <a:lvl1pPr algn="l">
              <a:defRPr sz="3599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89529" y="3962003"/>
            <a:ext cx="4178482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539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2690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7982" y="2111608"/>
            <a:ext cx="10512862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6354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7982" y="2111382"/>
            <a:ext cx="10512862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486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019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6512" y="2809876"/>
            <a:ext cx="6694331" cy="1909763"/>
          </a:xfrm>
        </p:spPr>
        <p:txBody>
          <a:bodyPr anchor="b">
            <a:normAutofit/>
          </a:bodyPr>
          <a:lstStyle>
            <a:lvl1pPr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6512" y="5028804"/>
            <a:ext cx="6694330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5556" y="6356351"/>
            <a:ext cx="1695008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1943" y="6356351"/>
            <a:ext cx="2542513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5835" y="6356351"/>
            <a:ext cx="1695008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225" y="0"/>
            <a:ext cx="2437765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895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4665" y="892178"/>
            <a:ext cx="8419495" cy="1325563"/>
          </a:xfrm>
        </p:spPr>
        <p:txBody>
          <a:bodyPr>
            <a:normAutofit/>
          </a:bodyPr>
          <a:lstStyle>
            <a:lvl1pPr algn="ctr"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6794" y="2886075"/>
            <a:ext cx="1845030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249" y="5084525"/>
            <a:ext cx="2317103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6794" y="5464115"/>
            <a:ext cx="184503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5916" y="2886075"/>
            <a:ext cx="1845030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7368" y="5084525"/>
            <a:ext cx="2330209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5914" y="5478797"/>
            <a:ext cx="1855466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5931" y="2886075"/>
            <a:ext cx="1845030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7384" y="5084525"/>
            <a:ext cx="2317103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5930" y="5478797"/>
            <a:ext cx="184503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5181" y="2886075"/>
            <a:ext cx="1845030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6635" y="5084525"/>
            <a:ext cx="2317102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5180" y="5464115"/>
            <a:ext cx="184502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2340" y="1"/>
            <a:ext cx="4856485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2408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BF3DB-CE40-42F4-BAF4-5D73D1160093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8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88825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4665" y="892178"/>
            <a:ext cx="8419495" cy="1325563"/>
          </a:xfrm>
        </p:spPr>
        <p:txBody>
          <a:bodyPr>
            <a:normAutofit/>
          </a:bodyPr>
          <a:lstStyle>
            <a:lvl1pPr algn="ctr"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6687" y="2428875"/>
            <a:ext cx="1066522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99777" y="3654379"/>
            <a:ext cx="1828324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99777" y="3809748"/>
            <a:ext cx="182832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5170" y="2428875"/>
            <a:ext cx="1066522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8259" y="3654379"/>
            <a:ext cx="1828324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8259" y="3809748"/>
            <a:ext cx="182832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3851" y="2428875"/>
            <a:ext cx="1066522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6741" y="3654379"/>
            <a:ext cx="2104587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4412" y="3809748"/>
            <a:ext cx="229925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4435" y="2428875"/>
            <a:ext cx="1066522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7525" y="3654379"/>
            <a:ext cx="1828324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2203" y="3809748"/>
            <a:ext cx="184364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6687" y="4287711"/>
            <a:ext cx="1066522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499777" y="5513215"/>
            <a:ext cx="1828324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499777" y="5668584"/>
            <a:ext cx="182832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5170" y="4287711"/>
            <a:ext cx="1066522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8259" y="5513215"/>
            <a:ext cx="1828324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8259" y="5668584"/>
            <a:ext cx="182832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3851" y="4287711"/>
            <a:ext cx="1066522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8275" y="5513215"/>
            <a:ext cx="1828324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8275" y="5668584"/>
            <a:ext cx="1813002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4435" y="4287711"/>
            <a:ext cx="1066522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7525" y="5513215"/>
            <a:ext cx="1828324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2203" y="5668584"/>
            <a:ext cx="184364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9134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125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7982" y="2111376"/>
            <a:ext cx="10512862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0975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334" y="0"/>
            <a:ext cx="10075491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982" y="5509419"/>
            <a:ext cx="4081079" cy="585788"/>
          </a:xfrm>
        </p:spPr>
        <p:txBody>
          <a:bodyPr>
            <a:normAutofit/>
          </a:bodyPr>
          <a:lstStyle>
            <a:lvl1pPr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31" y="1507772"/>
            <a:ext cx="2141206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1999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940" y="2584097"/>
            <a:ext cx="2141206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1999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208" y="3660422"/>
            <a:ext cx="2141206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1999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255" y="4736748"/>
            <a:ext cx="2141206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1999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390" y="1613528"/>
            <a:ext cx="5101351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4731" y="2682564"/>
            <a:ext cx="5101351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5486" y="3755394"/>
            <a:ext cx="5101351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3672" y="4824430"/>
            <a:ext cx="5101351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7386" y="6356351"/>
            <a:ext cx="3774998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8059" y="6356351"/>
            <a:ext cx="542784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2382" y="5023933"/>
            <a:ext cx="1512817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8938" y="3948451"/>
            <a:ext cx="1512817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2627" y="2872686"/>
            <a:ext cx="1512817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5590" y="1796083"/>
            <a:ext cx="1512817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39355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2936" y="892178"/>
            <a:ext cx="8419495" cy="1325563"/>
          </a:xfrm>
        </p:spPr>
        <p:txBody>
          <a:bodyPr>
            <a:normAutofit/>
          </a:bodyPr>
          <a:lstStyle>
            <a:lvl1pPr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2936" y="2776936"/>
            <a:ext cx="3923278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999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2936" y="3834607"/>
            <a:ext cx="3923278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063" indent="0">
              <a:lnSpc>
                <a:spcPct val="100000"/>
              </a:lnSpc>
              <a:buNone/>
              <a:defRPr sz="1400" spc="50" baseline="0"/>
            </a:lvl2pPr>
            <a:lvl3pPr marL="914126" indent="0">
              <a:lnSpc>
                <a:spcPct val="100000"/>
              </a:lnSpc>
              <a:buNone/>
              <a:defRPr sz="1400" spc="50" baseline="0"/>
            </a:lvl3pPr>
            <a:lvl4pPr marL="1371189" indent="0">
              <a:lnSpc>
                <a:spcPct val="100000"/>
              </a:lnSpc>
              <a:buNone/>
              <a:defRPr sz="1400" spc="50" baseline="0"/>
            </a:lvl4pPr>
            <a:lvl5pPr marL="1828251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08244" y="2776936"/>
            <a:ext cx="39426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999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8244" y="3834607"/>
            <a:ext cx="39426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063" indent="0">
              <a:lnSpc>
                <a:spcPct val="100000"/>
              </a:lnSpc>
              <a:buNone/>
              <a:defRPr sz="1400" spc="50" baseline="0"/>
            </a:lvl2pPr>
            <a:lvl3pPr marL="914126" indent="0">
              <a:lnSpc>
                <a:spcPct val="100000"/>
              </a:lnSpc>
              <a:buNone/>
              <a:defRPr sz="1400" spc="50" baseline="0"/>
            </a:lvl3pPr>
            <a:lvl4pPr marL="1371189" indent="0">
              <a:lnSpc>
                <a:spcPct val="100000"/>
              </a:lnSpc>
              <a:buNone/>
              <a:defRPr sz="1400" spc="50" baseline="0"/>
            </a:lvl4pPr>
            <a:lvl5pPr marL="1828251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79" y="0"/>
            <a:ext cx="4366892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18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4665" y="892178"/>
            <a:ext cx="8419495" cy="1325563"/>
          </a:xfrm>
        </p:spPr>
        <p:txBody>
          <a:bodyPr>
            <a:normAutofit/>
          </a:bodyPr>
          <a:lstStyle>
            <a:lvl1pPr algn="ctr"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2781" y="2776936"/>
            <a:ext cx="2881724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999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2781" y="3834607"/>
            <a:ext cx="2881724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063" indent="0">
              <a:lnSpc>
                <a:spcPct val="100000"/>
              </a:lnSpc>
              <a:buNone/>
              <a:defRPr sz="1400" spc="50" baseline="0"/>
            </a:lvl2pPr>
            <a:lvl3pPr marL="914126" indent="0">
              <a:lnSpc>
                <a:spcPct val="100000"/>
              </a:lnSpc>
              <a:buNone/>
              <a:defRPr sz="1400" spc="50" baseline="0"/>
            </a:lvl3pPr>
            <a:lvl4pPr marL="1371189" indent="0">
              <a:lnSpc>
                <a:spcPct val="100000"/>
              </a:lnSpc>
              <a:buNone/>
              <a:defRPr sz="1400" spc="50" baseline="0"/>
            </a:lvl4pPr>
            <a:lvl5pPr marL="1828251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6455" y="2776936"/>
            <a:ext cx="289591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999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6455" y="3834607"/>
            <a:ext cx="289591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063" indent="0">
              <a:lnSpc>
                <a:spcPct val="100000"/>
              </a:lnSpc>
              <a:buNone/>
              <a:defRPr sz="1400" spc="50" baseline="0"/>
            </a:lvl2pPr>
            <a:lvl3pPr marL="914126" indent="0">
              <a:lnSpc>
                <a:spcPct val="100000"/>
              </a:lnSpc>
              <a:buNone/>
              <a:defRPr sz="1400" spc="50" baseline="0"/>
            </a:lvl3pPr>
            <a:lvl4pPr marL="1371189" indent="0">
              <a:lnSpc>
                <a:spcPct val="100000"/>
              </a:lnSpc>
              <a:buNone/>
              <a:defRPr sz="1400" spc="50" baseline="0"/>
            </a:lvl4pPr>
            <a:lvl5pPr marL="1828251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4321" y="2776936"/>
            <a:ext cx="2881724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999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4321" y="3834607"/>
            <a:ext cx="2881724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063" indent="0">
              <a:lnSpc>
                <a:spcPct val="100000"/>
              </a:lnSpc>
              <a:buNone/>
              <a:defRPr sz="1400" spc="50" baseline="0"/>
            </a:lvl2pPr>
            <a:lvl3pPr marL="914126" indent="0">
              <a:lnSpc>
                <a:spcPct val="100000"/>
              </a:lnSpc>
              <a:buNone/>
              <a:defRPr sz="1400" spc="50" baseline="0"/>
            </a:lvl3pPr>
            <a:lvl4pPr marL="1371189" indent="0">
              <a:lnSpc>
                <a:spcPct val="100000"/>
              </a:lnSpc>
              <a:buNone/>
              <a:defRPr sz="1400" spc="50" baseline="0"/>
            </a:lvl4pPr>
            <a:lvl5pPr marL="1828251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7793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5058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5449" y="1671639"/>
            <a:ext cx="5110419" cy="1204912"/>
          </a:xfrm>
        </p:spPr>
        <p:txBody>
          <a:bodyPr anchor="b">
            <a:normAutofit/>
          </a:bodyPr>
          <a:lstStyle>
            <a:lvl1pPr>
              <a:defRPr lang="en-US" sz="2799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5449" y="3660774"/>
            <a:ext cx="5110419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1"/>
            <a:ext cx="476126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82" y="6356351"/>
            <a:ext cx="2742486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549" y="6356351"/>
            <a:ext cx="4113728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8357" y="6356351"/>
            <a:ext cx="2742486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1194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6089" y="1615737"/>
            <a:ext cx="4178482" cy="1524735"/>
          </a:xfrm>
        </p:spPr>
        <p:txBody>
          <a:bodyPr anchor="b">
            <a:noAutofit/>
          </a:bodyPr>
          <a:lstStyle>
            <a:lvl1pPr algn="l">
              <a:defRPr sz="3599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6089" y="3238104"/>
            <a:ext cx="4178482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111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6089" y="6356351"/>
            <a:ext cx="1773909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8034" y="6356351"/>
            <a:ext cx="2660864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6934" y="6356351"/>
            <a:ext cx="1773909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492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CA6E5-33C6-44C3-9324-1BC5DF93F43F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67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9C1D9-07E1-4387-AF34-89EE2802766D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8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9E85B-B39A-43E9-82DE-E3279D984288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99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0C95-D35D-47FC-816D-E56328637043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58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63A7-695C-4C09-B334-6924060F5B71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B6D02-49B3-41C1-9893-391F698AE757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6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1AC91-90B4-40B7-917F-BAE86E369F96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AB525-F3F4-481A-B8D5-B732FA9EB082}" type="datetime1">
              <a:rPr lang="en-US" smtClean="0"/>
              <a:pPr/>
              <a:t>5/3/2023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344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none" spc="0" baseline="0">
          <a:ln w="9525">
            <a:noFill/>
            <a:prstDash val="solid"/>
          </a:ln>
          <a:solidFill>
            <a:schemeClr val="accent5"/>
          </a:solidFill>
          <a:effectLst/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52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  <p:hf hdr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l.fbaipublicfiles.com/detr/detr-r50-e632da11.pth" TargetMode="Externa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slide" Target="slide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0.png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sshikamaru/car-object-detection" TargetMode="Externa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0.png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Car Object Detection With DETR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CS496 2022-2023</a:t>
            </a:r>
            <a:r>
              <a:rPr lang="en-US" dirty="0"/>
              <a:t>_Project team#6</a:t>
            </a:r>
          </a:p>
        </p:txBody>
      </p:sp>
    </p:spTree>
    <p:extLst>
      <p:ext uri="{BB962C8B-B14F-4D97-AF65-F5344CB8AC3E}">
        <p14:creationId xmlns:p14="http://schemas.microsoft.com/office/powerpoint/2010/main" val="421448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9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9529" y="1219200"/>
            <a:ext cx="4178482" cy="1715084"/>
          </a:xfrm>
        </p:spPr>
        <p:txBody>
          <a:bodyPr/>
          <a:lstStyle/>
          <a:p>
            <a:r>
              <a:rPr lang="en-US" dirty="0"/>
              <a:t>Steps </a:t>
            </a:r>
            <a:r>
              <a:rPr lang="en-US" dirty="0">
                <a:solidFill>
                  <a:srgbClr val="92D050"/>
                </a:solidFill>
              </a:rPr>
              <a:t>4 &amp;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89529" y="3137948"/>
            <a:ext cx="4178482" cy="1447800"/>
          </a:xfrm>
        </p:spPr>
        <p:txBody>
          <a:bodyPr numCol="1">
            <a:noAutofit/>
          </a:bodyPr>
          <a:lstStyle/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Clone DETR Repository from GitHub.</a:t>
            </a:r>
          </a:p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Load training data into DETR with desired format.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37669A-3FCE-9E57-5A93-06090896FF9E}"/>
              </a:ext>
            </a:extLst>
          </p:cNvPr>
          <p:cNvSpPr txBox="1"/>
          <p:nvPr/>
        </p:nvSpPr>
        <p:spPr>
          <a:xfrm>
            <a:off x="7389812" y="4607748"/>
            <a:ext cx="3778199" cy="206210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We cloned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latin typeface="Century Gothic" panose="020B0502020202020204"/>
              </a:rPr>
              <a:t> the DETR 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repository from GitHub to a newly created folder named 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Facebook-DETR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, then we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moved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train-validation COCO json files and created shortcut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files for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the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training-validation images 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into the cloned folder with the desired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format to load 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them for training.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40000"/>
                  <a:lumOff val="60000"/>
                </a:srgbClr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122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AB84835-D4D9-9B24-904E-18DF4E01595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61" b="9761"/>
          <a:stretch/>
        </p:blipFill>
        <p:spPr>
          <a:xfrm>
            <a:off x="306652" y="4579034"/>
            <a:ext cx="6168760" cy="1974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CAFA9F-D70B-4C37-5B81-B37350B648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" b="11173"/>
          <a:stretch/>
        </p:blipFill>
        <p:spPr>
          <a:xfrm>
            <a:off x="306652" y="304800"/>
            <a:ext cx="6168760" cy="41218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DE6035-34DC-A9A5-E4F0-1774C12FA96E}"/>
              </a:ext>
            </a:extLst>
          </p:cNvPr>
          <p:cNvSpPr txBox="1"/>
          <p:nvPr/>
        </p:nvSpPr>
        <p:spPr>
          <a:xfrm>
            <a:off x="3391032" y="3753081"/>
            <a:ext cx="32766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Code on Colaboratory Notebook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89B66EA-EBA3-BDAB-5255-ECD9345F1808}"/>
              </a:ext>
            </a:extLst>
          </p:cNvPr>
          <p:cNvSpPr/>
          <p:nvPr/>
        </p:nvSpPr>
        <p:spPr>
          <a:xfrm rot="7006078">
            <a:off x="4779209" y="3548311"/>
            <a:ext cx="2630408" cy="718172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323A98-5524-C35F-81A6-6D03A13D9E2A}"/>
              </a:ext>
            </a:extLst>
          </p:cNvPr>
          <p:cNvSpPr txBox="1"/>
          <p:nvPr/>
        </p:nvSpPr>
        <p:spPr>
          <a:xfrm>
            <a:off x="4642852" y="6107782"/>
            <a:ext cx="182589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annotations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5" name="Picture 14" descr="Table&#10;&#10;Description automatically generated">
            <a:extLst>
              <a:ext uri="{FF2B5EF4-FFF2-40B4-BE49-F238E27FC236}">
                <a16:creationId xmlns:a16="http://schemas.microsoft.com/office/drawing/2014/main" id="{9F8C3F66-0608-281F-2624-B5459C92232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291"/>
          <a:stretch/>
        </p:blipFill>
        <p:spPr>
          <a:xfrm>
            <a:off x="6820032" y="4303559"/>
            <a:ext cx="5224219" cy="134521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FF39457-9CC7-0CF9-D46E-B8F406CC21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769"/>
          <a:stretch/>
        </p:blipFill>
        <p:spPr>
          <a:xfrm>
            <a:off x="6820032" y="5624672"/>
            <a:ext cx="5224219" cy="9662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5D481C0-60BD-CA5C-4B65-9EDEF12D38DE}"/>
              </a:ext>
            </a:extLst>
          </p:cNvPr>
          <p:cNvSpPr txBox="1"/>
          <p:nvPr/>
        </p:nvSpPr>
        <p:spPr>
          <a:xfrm>
            <a:off x="7007359" y="5883993"/>
            <a:ext cx="4649654" cy="64633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 w="0"/>
              <a:solidFill>
                <a:srgbClr val="99CB38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 w="0"/>
              <a:solidFill>
                <a:srgbClr val="99CB38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5" name="Content Placeholder 10">
            <a:extLst>
              <a:ext uri="{FF2B5EF4-FFF2-40B4-BE49-F238E27FC236}">
                <a16:creationId xmlns:a16="http://schemas.microsoft.com/office/drawing/2014/main" id="{30A7CAF6-F154-6236-618D-1474D6FBA701}"/>
              </a:ext>
            </a:extLst>
          </p:cNvPr>
          <p:cNvSpPr txBox="1">
            <a:spLocks/>
          </p:cNvSpPr>
          <p:nvPr/>
        </p:nvSpPr>
        <p:spPr>
          <a:xfrm>
            <a:off x="6667632" y="594270"/>
            <a:ext cx="5224219" cy="3635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800" dirty="0"/>
              <a:t>We had to rename our files with the same names as COCO dataset files and move them to the desired file structure to load them later for training.</a:t>
            </a:r>
          </a:p>
          <a:p>
            <a:pPr algn="just"/>
            <a:r>
              <a:rPr lang="en-US" sz="1800" dirty="0"/>
              <a:t>We created a folder for annotations into detr folder and moved them there renamed as </a:t>
            </a:r>
            <a:r>
              <a:rPr lang="en-US" sz="1800" b="1" dirty="0">
                <a:solidFill>
                  <a:srgbClr val="92D050"/>
                </a:solidFill>
              </a:rPr>
              <a:t>instances_train2017.json </a:t>
            </a:r>
            <a:r>
              <a:rPr lang="en-US" sz="1800" dirty="0"/>
              <a:t>and </a:t>
            </a:r>
            <a:r>
              <a:rPr lang="en-US" sz="1800" b="1" dirty="0">
                <a:solidFill>
                  <a:schemeClr val="accent1"/>
                </a:solidFill>
              </a:rPr>
              <a:t>instances_val2017.json</a:t>
            </a:r>
            <a:r>
              <a:rPr lang="en-US" sz="1800" dirty="0"/>
              <a:t>.</a:t>
            </a:r>
          </a:p>
          <a:p>
            <a:pPr algn="just"/>
            <a:r>
              <a:rPr lang="en-US" sz="1800" dirty="0"/>
              <a:t>We also created a shortcut for training-validation images with two files and moved them into detr folder under the names of </a:t>
            </a:r>
            <a:r>
              <a:rPr lang="en-US" sz="1800" b="1" dirty="0">
                <a:solidFill>
                  <a:schemeClr val="accent1"/>
                </a:solidFill>
              </a:rPr>
              <a:t>train2017</a:t>
            </a:r>
            <a:r>
              <a:rPr lang="en-US" sz="1800" dirty="0"/>
              <a:t> and </a:t>
            </a:r>
            <a:r>
              <a:rPr lang="en-US" sz="1800" b="1" dirty="0">
                <a:solidFill>
                  <a:schemeClr val="accent1"/>
                </a:solidFill>
              </a:rPr>
              <a:t>val2017</a:t>
            </a:r>
            <a:r>
              <a:rPr lang="en-US" sz="1800" dirty="0"/>
              <a:t>.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B3521DDC-AA4B-C745-5971-96A0B224E35E}"/>
              </a:ext>
            </a:extLst>
          </p:cNvPr>
          <p:cNvSpPr/>
          <p:nvPr/>
        </p:nvSpPr>
        <p:spPr>
          <a:xfrm rot="4277374">
            <a:off x="8250080" y="4551586"/>
            <a:ext cx="1259157" cy="457650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FBCF652-4935-3254-7373-5FB38703BEAB}"/>
              </a:ext>
            </a:extLst>
          </p:cNvPr>
          <p:cNvSpPr txBox="1"/>
          <p:nvPr/>
        </p:nvSpPr>
        <p:spPr>
          <a:xfrm>
            <a:off x="7002576" y="5218203"/>
            <a:ext cx="4844673" cy="646331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 w="0"/>
              <a:solidFill>
                <a:srgbClr val="99CB38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  … ..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A2016EE-7363-BD38-B2E4-99B5610E1DE9}"/>
              </a:ext>
            </a:extLst>
          </p:cNvPr>
          <p:cNvSpPr txBox="1"/>
          <p:nvPr/>
        </p:nvSpPr>
        <p:spPr>
          <a:xfrm>
            <a:off x="10938398" y="4898314"/>
            <a:ext cx="110585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images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5140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Our Project 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Step-by-Step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827212" y="2057400"/>
            <a:ext cx="9134391" cy="4114801"/>
          </a:xfrm>
        </p:spPr>
        <p:txBody>
          <a:bodyPr numCol="1">
            <a:normAutofit/>
          </a:bodyPr>
          <a:lstStyle/>
          <a:p>
            <a:pPr algn="just"/>
            <a:r>
              <a:rPr lang="en-US" sz="1800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r>
              <a:rPr lang="en-US" sz="1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r>
              <a:rPr lang="en-US" sz="1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r>
              <a:rPr lang="en-US" sz="1800" dirty="0">
                <a:ln w="0"/>
              </a:rPr>
              <a:t>I</a:t>
            </a:r>
            <a:r>
              <a:rPr lang="en-US" sz="1800" dirty="0"/>
              <a:t>mport dataset from Kaggle into Google Drive.</a:t>
            </a:r>
            <a:endParaRPr lang="en-US" sz="1800" dirty="0">
              <a:solidFill>
                <a:prstClr val="white"/>
              </a:solidFill>
              <a:latin typeface="Century Gothic" panose="020B0502020202020204"/>
            </a:endParaRP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2</a:t>
            </a:r>
            <a:r>
              <a:rPr kumimoji="0" lang="en-US" sz="18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:</a:t>
            </a:r>
            <a:r>
              <a:rPr lang="en-US" sz="1800" dirty="0"/>
              <a:t> Split annotations into train-validation sub _ sets.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endParaRPr lang="en-US" sz="1800" dirty="0"/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3</a:t>
            </a:r>
            <a:r>
              <a:rPr kumimoji="0" lang="en-US" sz="18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:</a:t>
            </a:r>
            <a:r>
              <a:rPr kumimoji="0" lang="en-US" sz="24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Change</a:t>
            </a:r>
            <a:r>
              <a:rPr lang="en-US" sz="1800" dirty="0"/>
              <a:t> annotations file format to COCO file format.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4</a:t>
            </a:r>
            <a:r>
              <a:rPr lang="en-US" sz="1800" dirty="0"/>
              <a:t>: Clone DETR Repository from GitHub.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5</a:t>
            </a:r>
            <a:r>
              <a:rPr lang="en-US" sz="1800" dirty="0"/>
              <a:t>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Load training data into DETR with desired format.</a:t>
            </a:r>
            <a:r>
              <a:rPr lang="en-US" sz="1800" dirty="0"/>
              <a:t> 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</a:t>
            </a:r>
            <a:r>
              <a:rPr lang="en-US" sz="1800" dirty="0"/>
              <a:t>Load DETR model with backbone ResNet50 pre-trained weights.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7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Train DETR and save model checkpoints.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8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Evaluate and test custom trained model on testing data.</a:t>
            </a:r>
          </a:p>
          <a:p>
            <a:pPr algn="just">
              <a:buClr>
                <a:srgbClr val="99CB38"/>
              </a:buClr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ADCB231D-0558-B797-AC73-0FF3CE0590F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475456"/>
                  </p:ext>
                </p:extLst>
              </p:nvPr>
            </p:nvGraphicFramePr>
            <p:xfrm>
              <a:off x="8304212" y="667512"/>
              <a:ext cx="3047206" cy="1714500"/>
            </p:xfrm>
            <a:graphic>
              <a:graphicData uri="http://schemas.microsoft.com/office/powerpoint/2016/sectionzoom">
                <psez:sectionZm>
                  <psez:sectionZmObj sectionId="{DDCCA5F8-1A09-43B3-9F03-0E215E1528E6}">
                    <psez:zmPr id="{415FFE9E-A794-4205-AFEA-B0770BEC8368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7206" cy="1714500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noFill/>
                        <a:ln w="3175">
                          <a:solidFill>
                            <a:prstClr val="ltGray"/>
                          </a:solidFill>
                        </a:ln>
                        <a:effectLst>
                          <a:reflection blurRad="12700" stA="38000" endPos="28000" dist="5000" dir="5400000" sy="-100000" algn="bl" rotWithShape="0"/>
                        </a:effectLst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ADCB231D-0558-B797-AC73-0FF3CE0590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04212" y="667512"/>
                <a:ext cx="3047206" cy="1714500"/>
              </a:xfrm>
              <a:prstGeom prst="roundRect">
                <a:avLst>
                  <a:gd name="adj" fmla="val 8594"/>
                </a:avLst>
              </a:prstGeom>
              <a:noFill/>
              <a:ln w="3175">
                <a:solidFill>
                  <a:prstClr val="ltGray"/>
                </a:solidFill>
              </a:ln>
              <a:effectLst>
                <a:reflection blurRad="12700" stA="38000" endPos="28000" dist="5000" dir="5400000" sy="-100000" algn="bl" rotWithShape="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591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50"/>
                            </p:stCondLst>
                            <p:childTnLst>
                              <p:par>
                                <p:cTn id="8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9" dur="indefinite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425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9529" y="1219200"/>
            <a:ext cx="4178482" cy="1715084"/>
          </a:xfrm>
        </p:spPr>
        <p:txBody>
          <a:bodyPr/>
          <a:lstStyle/>
          <a:p>
            <a:r>
              <a:rPr lang="en-US" dirty="0"/>
              <a:t>Steps </a:t>
            </a:r>
            <a:r>
              <a:rPr lang="en-US" dirty="0">
                <a:solidFill>
                  <a:srgbClr val="92D050"/>
                </a:solidFill>
              </a:rPr>
              <a:t>6 &amp;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89529" y="3137948"/>
            <a:ext cx="4178482" cy="1447800"/>
          </a:xfrm>
        </p:spPr>
        <p:txBody>
          <a:bodyPr numCol="1">
            <a:noAutofit/>
          </a:bodyPr>
          <a:lstStyle/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Load DETR model with backbone ResNet50 pre-trained weights.</a:t>
            </a:r>
          </a:p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Train DETR and save model checkpoints.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37669A-3FCE-9E57-5A93-06090896FF9E}"/>
              </a:ext>
            </a:extLst>
          </p:cNvPr>
          <p:cNvSpPr txBox="1"/>
          <p:nvPr/>
        </p:nvSpPr>
        <p:spPr>
          <a:xfrm>
            <a:off x="7389812" y="4607748"/>
            <a:ext cx="3778199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We loaded the weights of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the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pre-trained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detr model with backbone ResNet50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latin typeface="Century Gothic" panose="020B0502020202020204"/>
              </a:rPr>
              <a:t> from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entury Gothic" panose="020B0502020202020204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https://dl.fbaipublicfiles.com/detr/detr-r50-e632da11.pth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entury Gothic" panose="020B0502020202020204"/>
              </a:rPr>
              <a:t>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Century Gothic" panose="020B0502020202020204"/>
              </a:rPr>
              <a:t>and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entury Gothic" panose="020B0502020202020204"/>
              </a:rPr>
              <a:t> 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started our custom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training with 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 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epochs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and 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0.0001 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learning rate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40000"/>
                  <a:lumOff val="60000"/>
                </a:srgbClr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15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CAFA9F-D70B-4C37-5B81-B37350B648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4" r="-280"/>
          <a:stretch/>
        </p:blipFill>
        <p:spPr>
          <a:xfrm>
            <a:off x="144574" y="339588"/>
            <a:ext cx="6523058" cy="62898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8C3F66-0608-281F-2624-B5459C92232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2825" y="3429000"/>
            <a:ext cx="5191426" cy="3200399"/>
          </a:xfrm>
          <a:prstGeom prst="rect">
            <a:avLst/>
          </a:prstGeom>
        </p:spPr>
      </p:pic>
      <p:sp>
        <p:nvSpPr>
          <p:cNvPr id="25" name="Content Placeholder 10">
            <a:extLst>
              <a:ext uri="{FF2B5EF4-FFF2-40B4-BE49-F238E27FC236}">
                <a16:creationId xmlns:a16="http://schemas.microsoft.com/office/drawing/2014/main" id="{30A7CAF6-F154-6236-618D-1474D6FBA701}"/>
              </a:ext>
            </a:extLst>
          </p:cNvPr>
          <p:cNvSpPr txBox="1">
            <a:spLocks/>
          </p:cNvSpPr>
          <p:nvPr/>
        </p:nvSpPr>
        <p:spPr>
          <a:xfrm>
            <a:off x="6859494" y="457200"/>
            <a:ext cx="5035439" cy="18415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We trained our model for 0:24:11 mins with one GPU provided by Google Colaboratory, then we saved the model in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outputs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folder that we created in the cloned detr  folder 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A2016EE-7363-BD38-B2E4-99B5610E1DE9}"/>
              </a:ext>
            </a:extLst>
          </p:cNvPr>
          <p:cNvSpPr txBox="1"/>
          <p:nvPr/>
        </p:nvSpPr>
        <p:spPr>
          <a:xfrm>
            <a:off x="7194006" y="6341316"/>
            <a:ext cx="653006" cy="107722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0AFB7E-EC25-32F8-F9A2-2D9581E3C6D4}"/>
              </a:ext>
            </a:extLst>
          </p:cNvPr>
          <p:cNvSpPr txBox="1"/>
          <p:nvPr/>
        </p:nvSpPr>
        <p:spPr>
          <a:xfrm>
            <a:off x="684212" y="4922594"/>
            <a:ext cx="762000" cy="153888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480053-1246-776F-E685-6DA8ECB50050}"/>
              </a:ext>
            </a:extLst>
          </p:cNvPr>
          <p:cNvSpPr txBox="1"/>
          <p:nvPr/>
        </p:nvSpPr>
        <p:spPr>
          <a:xfrm>
            <a:off x="3704526" y="5882145"/>
            <a:ext cx="315496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Code on Colaboratory Notebook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7568A8F-C76B-0D6C-7179-EBB96AF52BB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493" y="1768838"/>
            <a:ext cx="5184757" cy="1543053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8BADC963-FB5C-F891-6CFC-43E2131ADC3F}"/>
              </a:ext>
            </a:extLst>
          </p:cNvPr>
          <p:cNvSpPr/>
          <p:nvPr/>
        </p:nvSpPr>
        <p:spPr>
          <a:xfrm>
            <a:off x="5915096" y="6210511"/>
            <a:ext cx="1066800" cy="369332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FC6238-4DAB-350A-75FE-F68FBB881127}"/>
              </a:ext>
            </a:extLst>
          </p:cNvPr>
          <p:cNvSpPr txBox="1"/>
          <p:nvPr/>
        </p:nvSpPr>
        <p:spPr>
          <a:xfrm>
            <a:off x="10361611" y="2932399"/>
            <a:ext cx="16826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Outputs file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229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Our Project 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Step-by-Step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827212" y="2057400"/>
            <a:ext cx="9134391" cy="4114801"/>
          </a:xfrm>
        </p:spPr>
        <p:txBody>
          <a:bodyPr numCol="1">
            <a:normAutofit/>
          </a:bodyPr>
          <a:lstStyle/>
          <a:p>
            <a:pPr algn="just"/>
            <a:r>
              <a:rPr lang="en-US" sz="1800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r>
              <a:rPr lang="en-US" sz="1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r>
              <a:rPr lang="en-US" sz="1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r>
              <a:rPr lang="en-US" sz="1800" dirty="0">
                <a:ln w="0"/>
              </a:rPr>
              <a:t>I</a:t>
            </a:r>
            <a:r>
              <a:rPr lang="en-US" sz="1800" dirty="0"/>
              <a:t>mport dataset from Kaggle into Google Drive.</a:t>
            </a:r>
            <a:endParaRPr lang="en-US" sz="1800" dirty="0">
              <a:solidFill>
                <a:prstClr val="white"/>
              </a:solidFill>
              <a:latin typeface="Century Gothic" panose="020B0502020202020204"/>
            </a:endParaRP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2</a:t>
            </a:r>
            <a:r>
              <a:rPr kumimoji="0" lang="en-US" sz="18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:</a:t>
            </a:r>
            <a:r>
              <a:rPr lang="en-US" sz="1800" dirty="0"/>
              <a:t> Split annotations into train-validation sub _ sets.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endParaRPr lang="en-US" sz="1800" dirty="0"/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3</a:t>
            </a:r>
            <a:r>
              <a:rPr kumimoji="0" lang="en-US" sz="18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:</a:t>
            </a:r>
            <a:r>
              <a:rPr kumimoji="0" lang="en-US" sz="24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Change</a:t>
            </a:r>
            <a:r>
              <a:rPr lang="en-US" sz="1800" dirty="0"/>
              <a:t> annotations file format to COCO file format.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4</a:t>
            </a:r>
            <a:r>
              <a:rPr lang="en-US" sz="1800" dirty="0"/>
              <a:t>: Clone DETR Repository from GitHub.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5</a:t>
            </a:r>
            <a:r>
              <a:rPr lang="en-US" sz="1800" dirty="0"/>
              <a:t>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Load training data into DETR with desired format.</a:t>
            </a:r>
            <a:r>
              <a:rPr lang="en-US" sz="1800" dirty="0"/>
              <a:t> 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</a:t>
            </a:r>
            <a:r>
              <a:rPr lang="en-US" sz="1800" dirty="0"/>
              <a:t>Load DETR model with backbone ResNet50 pre-trained weights.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7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Train DETR and save model checkpoints.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8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Evaluate and test custom trained model on testing data.</a:t>
            </a:r>
          </a:p>
          <a:p>
            <a:pPr algn="just">
              <a:buClr>
                <a:srgbClr val="99CB38"/>
              </a:buClr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3" name="Section Zoom 2">
                <a:extLst>
                  <a:ext uri="{FF2B5EF4-FFF2-40B4-BE49-F238E27FC236}">
                    <a16:creationId xmlns:a16="http://schemas.microsoft.com/office/drawing/2014/main" id="{ECBF0AD7-3C6F-9486-7325-AF8576D943F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5871173"/>
                  </p:ext>
                </p:extLst>
              </p:nvPr>
            </p:nvGraphicFramePr>
            <p:xfrm>
              <a:off x="8304212" y="667512"/>
              <a:ext cx="3047206" cy="1714500"/>
            </p:xfrm>
            <a:graphic>
              <a:graphicData uri="http://schemas.microsoft.com/office/powerpoint/2016/sectionzoom">
                <psez:sectionZm>
                  <psez:sectionZmObj sectionId="{42F2DDAF-BA78-47A6-BFBB-BC4026C883CA}">
                    <psez:zmPr id="{D89F4DC2-32F3-465B-B35B-EAD853E359A6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7206" cy="1714500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noFill/>
                        <a:ln w="3175">
                          <a:solidFill>
                            <a:prstClr val="ltGray"/>
                          </a:solidFill>
                        </a:ln>
                        <a:effectLst>
                          <a:reflection blurRad="12700" stA="38000" endPos="28000" dist="5000" dir="5400000" sy="-100000" algn="bl" rotWithShape="0"/>
                        </a:effectLst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3" name="Section Zoom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ECBF0AD7-3C6F-9486-7325-AF8576D943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04212" y="667512"/>
                <a:ext cx="3047206" cy="1714500"/>
              </a:xfrm>
              <a:prstGeom prst="roundRect">
                <a:avLst>
                  <a:gd name="adj" fmla="val 8594"/>
                </a:avLst>
              </a:prstGeom>
              <a:noFill/>
              <a:ln w="3175">
                <a:solidFill>
                  <a:prstClr val="ltGray"/>
                </a:solidFill>
              </a:ln>
              <a:effectLst>
                <a:reflection blurRad="12700" stA="38000" endPos="28000" dist="5000" dir="5400000" sy="-100000" algn="bl" rotWithShape="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6915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25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9529" y="1219200"/>
            <a:ext cx="4178482" cy="1715084"/>
          </a:xfrm>
        </p:spPr>
        <p:txBody>
          <a:bodyPr/>
          <a:lstStyle/>
          <a:p>
            <a:r>
              <a:rPr lang="en-US" dirty="0"/>
              <a:t>Step </a:t>
            </a:r>
            <a:r>
              <a:rPr lang="en-US" dirty="0">
                <a:solidFill>
                  <a:srgbClr val="92D050"/>
                </a:solidFill>
              </a:rPr>
              <a:t>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89529" y="3235763"/>
            <a:ext cx="4178482" cy="775748"/>
          </a:xfrm>
        </p:spPr>
        <p:txBody>
          <a:bodyPr numCol="1">
            <a:noAutofit/>
          </a:bodyPr>
          <a:lstStyle/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Evaluate and test custom trained model on testing data.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37669A-3FCE-9E57-5A93-06090896FF9E}"/>
              </a:ext>
            </a:extLst>
          </p:cNvPr>
          <p:cNvSpPr txBox="1"/>
          <p:nvPr/>
        </p:nvSpPr>
        <p:spPr>
          <a:xfrm>
            <a:off x="7389812" y="4021671"/>
            <a:ext cx="3778199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n-US" sz="1600" b="1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latin typeface="Century Gothic" panose="020B0502020202020204"/>
              </a:rPr>
              <a:t>We evaluated the accuracy and loss of our model with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entury Gothic" panose="020B0502020202020204"/>
              </a:rPr>
              <a:t>mean average precision (mAP)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latin typeface="Century Gothic" panose="020B0502020202020204"/>
              </a:rPr>
              <a:t> and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entury Gothic" panose="020B0502020202020204"/>
              </a:rPr>
              <a:t>validation loss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latin typeface="Century Gothic" panose="020B0502020202020204"/>
              </a:rPr>
              <a:t> metrics respectively,  in addition to other metrics for measures of the predicted bounding boxes, their positions, and the class associated with each. Then we tested the model on the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entury Gothic" panose="020B0502020202020204"/>
              </a:rPr>
              <a:t>testing images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rgbClr val="5B9BD5">
                    <a:lumMod val="40000"/>
                    <a:lumOff val="60000"/>
                  </a:srgbClr>
                </a:solidFill>
                <a:latin typeface="Century Gothic" panose="020B0502020202020204"/>
              </a:rPr>
              <a:t>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40000"/>
                  <a:lumOff val="60000"/>
                </a:srgbClr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062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F8C3F66-0608-281F-2624-B5459C9223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89612" y="4103883"/>
            <a:ext cx="6044232" cy="2251524"/>
          </a:xfrm>
          <a:prstGeom prst="rect">
            <a:avLst/>
          </a:prstGeom>
        </p:spPr>
      </p:pic>
      <p:sp>
        <p:nvSpPr>
          <p:cNvPr id="25" name="Content Placeholder 10">
            <a:extLst>
              <a:ext uri="{FF2B5EF4-FFF2-40B4-BE49-F238E27FC236}">
                <a16:creationId xmlns:a16="http://schemas.microsoft.com/office/drawing/2014/main" id="{30A7CAF6-F154-6236-618D-1474D6FBA701}"/>
              </a:ext>
            </a:extLst>
          </p:cNvPr>
          <p:cNvSpPr txBox="1">
            <a:spLocks/>
          </p:cNvSpPr>
          <p:nvPr/>
        </p:nvSpPr>
        <p:spPr>
          <a:xfrm>
            <a:off x="561906" y="4800600"/>
            <a:ext cx="5035439" cy="1554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Evaluation with cross entropy loss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loss_ce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, loss of bounding box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loss_bbox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and generalized intersection over union  loss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loss_giou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metrics.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DD50C2-78AC-CA0E-EF5F-78FC0AEA1F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4981" y="1738779"/>
            <a:ext cx="5510831" cy="2030676"/>
          </a:xfrm>
          <a:prstGeom prst="rect">
            <a:avLst/>
          </a:prstGeom>
        </p:spPr>
      </p:pic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3E241C0B-7BA4-D6C0-479D-593F1DEB0BD4}"/>
              </a:ext>
            </a:extLst>
          </p:cNvPr>
          <p:cNvSpPr txBox="1">
            <a:spLocks/>
          </p:cNvSpPr>
          <p:nvPr/>
        </p:nvSpPr>
        <p:spPr>
          <a:xfrm>
            <a:off x="592676" y="814576"/>
            <a:ext cx="5035439" cy="12507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Evaluation with mean average precision </a:t>
            </a:r>
            <a:r>
              <a:rPr kumimoji="0" lang="en-US" sz="1800" b="0" i="0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mAP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and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validation loss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metrics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.</a:t>
            </a:r>
          </a:p>
        </p:txBody>
      </p:sp>
      <p:pic>
        <p:nvPicPr>
          <p:cNvPr id="8" name="Picture 7" descr="Graphical user interface, histogram&#10;&#10;Description automatically generated">
            <a:extLst>
              <a:ext uri="{FF2B5EF4-FFF2-40B4-BE49-F238E27FC236}">
                <a16:creationId xmlns:a16="http://schemas.microsoft.com/office/drawing/2014/main" id="{F8D18BD6-F7DF-F5FF-5F2E-1148B64835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014" y="1738779"/>
            <a:ext cx="5510831" cy="20788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928BD3-0754-D931-E928-DC4A81D601EA}"/>
              </a:ext>
            </a:extLst>
          </p:cNvPr>
          <p:cNvSpPr txBox="1"/>
          <p:nvPr/>
        </p:nvSpPr>
        <p:spPr>
          <a:xfrm>
            <a:off x="7172986" y="849035"/>
            <a:ext cx="3810886" cy="5909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Other metrics related to evaluating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class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predictions.</a:t>
            </a:r>
          </a:p>
        </p:txBody>
      </p:sp>
    </p:spTree>
    <p:extLst>
      <p:ext uri="{BB962C8B-B14F-4D97-AF65-F5344CB8AC3E}">
        <p14:creationId xmlns:p14="http://schemas.microsoft.com/office/powerpoint/2010/main" val="126993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64BF90C-92D6-07EC-C963-274A5583CAA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1524000"/>
            <a:ext cx="8153400" cy="4800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D289F2C1-C654-99D5-1BFE-3794F947824F}"/>
              </a:ext>
            </a:extLst>
          </p:cNvPr>
          <p:cNvSpPr txBox="1">
            <a:spLocks/>
          </p:cNvSpPr>
          <p:nvPr/>
        </p:nvSpPr>
        <p:spPr>
          <a:xfrm>
            <a:off x="836612" y="914400"/>
            <a:ext cx="5035439" cy="785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Predictions on testing images.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C261D3EC-689A-EFD4-140D-D778204DE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8612" y="3962400"/>
            <a:ext cx="2784419" cy="1371600"/>
          </a:xfrm>
        </p:spPr>
        <p:txBody>
          <a:bodyPr/>
          <a:lstStyle/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	You !</a:t>
            </a:r>
          </a:p>
        </p:txBody>
      </p:sp>
    </p:spTree>
    <p:extLst>
      <p:ext uri="{BB962C8B-B14F-4D97-AF65-F5344CB8AC3E}">
        <p14:creationId xmlns:p14="http://schemas.microsoft.com/office/powerpoint/2010/main" val="135847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8111A-E77A-E4C7-E671-D7DCD3D50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51971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Team Members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E94417-B4C7-0D62-F190-0BE5D8BA4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13" y="2133600"/>
            <a:ext cx="9144001" cy="42671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167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Our Project 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Step-by-Step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827212" y="2057400"/>
            <a:ext cx="9134391" cy="4114801"/>
          </a:xfrm>
        </p:spPr>
        <p:txBody>
          <a:bodyPr numCol="1">
            <a:normAutofit/>
          </a:bodyPr>
          <a:lstStyle/>
          <a:p>
            <a:pPr algn="just"/>
            <a:r>
              <a:rPr lang="en-US" sz="1800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r>
              <a:rPr lang="en-US" sz="1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r>
              <a:rPr lang="en-US" sz="1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r>
              <a:rPr lang="en-US" sz="1800" dirty="0">
                <a:ln w="0"/>
              </a:rPr>
              <a:t>I</a:t>
            </a:r>
            <a:r>
              <a:rPr lang="en-US" sz="1800" dirty="0"/>
              <a:t>mport dataset from Kaggle into Google Drive.</a:t>
            </a:r>
            <a:endParaRPr lang="en-US" sz="1800" dirty="0">
              <a:solidFill>
                <a:prstClr val="white"/>
              </a:solidFill>
              <a:latin typeface="Century Gothic" panose="020B0502020202020204"/>
            </a:endParaRPr>
          </a:p>
          <a:p>
            <a:pPr lvl="0" algn="just">
              <a:buClr>
                <a:srgbClr val="99CB38"/>
              </a:buClr>
              <a:defRPr/>
            </a:pPr>
            <a:r>
              <a:rPr lang="en-US" sz="1800" u="sng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r>
              <a:rPr lang="en-US" sz="180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en-US" sz="1800" dirty="0">
                <a:solidFill>
                  <a:prstClr val="white"/>
                </a:solidFill>
              </a:rPr>
              <a:t> Split annotations into train-validation sub _ sets.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endParaRPr lang="en-US" sz="1800" dirty="0">
              <a:solidFill>
                <a:prstClr val="white"/>
              </a:solidFill>
            </a:endParaRPr>
          </a:p>
          <a:p>
            <a:pPr lvl="0" algn="just">
              <a:buClr>
                <a:srgbClr val="99CB38"/>
              </a:buClr>
              <a:defRPr/>
            </a:pPr>
            <a:r>
              <a:rPr lang="en-US" sz="1800" u="sng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r>
              <a:rPr lang="en-US" sz="180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en-US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Change</a:t>
            </a:r>
            <a:r>
              <a:rPr lang="en-US" sz="1800" dirty="0">
                <a:solidFill>
                  <a:prstClr val="white"/>
                </a:solidFill>
              </a:rPr>
              <a:t> annotations file format to COCO file format.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4</a:t>
            </a:r>
            <a:r>
              <a:rPr lang="en-US" sz="1800" dirty="0"/>
              <a:t>: Clone DETR Repository from GitHub.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5</a:t>
            </a:r>
            <a:r>
              <a:rPr lang="en-US" sz="1800" dirty="0"/>
              <a:t>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Load training data into DETR with desired format.</a:t>
            </a:r>
            <a:r>
              <a:rPr lang="en-US" sz="1800" dirty="0"/>
              <a:t> 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</a:t>
            </a:r>
            <a:r>
              <a:rPr lang="en-US" sz="1800" dirty="0"/>
              <a:t>Load DETR model with backbone ResNet50 pre-trained weights.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7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Train DETR and save model checkpoints.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8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Evaluate and test custom trained model on testing data.</a:t>
            </a:r>
          </a:p>
          <a:p>
            <a:pPr algn="just">
              <a:buClr>
                <a:srgbClr val="99CB38"/>
              </a:buClr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5" name="Section Zoom 4">
                <a:extLst>
                  <a:ext uri="{FF2B5EF4-FFF2-40B4-BE49-F238E27FC236}">
                    <a16:creationId xmlns:a16="http://schemas.microsoft.com/office/drawing/2014/main" id="{C91C6084-93A3-714F-3778-E467E4B32AF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05777086"/>
                  </p:ext>
                </p:extLst>
              </p:nvPr>
            </p:nvGraphicFramePr>
            <p:xfrm>
              <a:off x="8304212" y="671208"/>
              <a:ext cx="3047206" cy="1714500"/>
            </p:xfrm>
            <a:graphic>
              <a:graphicData uri="http://schemas.microsoft.com/office/powerpoint/2016/sectionzoom">
                <psez:sectionZm>
                  <psez:sectionZmObj sectionId="{624799F4-36CE-4C5F-BE27-EA454C9614C4}">
                    <psez:zmPr id="{2DC52F48-F92E-473E-9809-96EC4CC3CF2A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7206" cy="1714500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noFill/>
                        <a:ln w="3175">
                          <a:solidFill>
                            <a:prstClr val="ltGray"/>
                          </a:solidFill>
                        </a:ln>
                        <a:effectLst>
                          <a:reflection blurRad="12700" stA="38000" endPos="28000" dist="5000" dir="5400000" sy="-100000" algn="bl" rotWithShape="0"/>
                        </a:effectLst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5" name="Section 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C91C6084-93A3-714F-3778-E467E4B32A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04212" y="671208"/>
                <a:ext cx="3047206" cy="1714500"/>
              </a:xfrm>
              <a:prstGeom prst="roundRect">
                <a:avLst>
                  <a:gd name="adj" fmla="val 8594"/>
                </a:avLst>
              </a:prstGeom>
              <a:noFill/>
              <a:ln w="3175">
                <a:solidFill>
                  <a:prstClr val="ltGray"/>
                </a:solidFill>
              </a:ln>
              <a:effectLst>
                <a:reflection blurRad="12700" stA="38000" endPos="28000" dist="5000" dir="5400000" sy="-100000" algn="bl" rotWithShape="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469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25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9529" y="2149174"/>
            <a:ext cx="4178482" cy="1715084"/>
          </a:xfrm>
        </p:spPr>
        <p:txBody>
          <a:bodyPr/>
          <a:lstStyle/>
          <a:p>
            <a:r>
              <a:rPr lang="en-US" dirty="0"/>
              <a:t>Step </a:t>
            </a:r>
            <a:r>
              <a:rPr lang="en-US" dirty="0">
                <a:solidFill>
                  <a:srgbClr val="92D050"/>
                </a:solidFill>
              </a:rPr>
              <a:t>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89529" y="3961865"/>
            <a:ext cx="4178482" cy="365030"/>
          </a:xfrm>
        </p:spPr>
        <p:txBody>
          <a:bodyPr>
            <a:noAutofit/>
          </a:bodyPr>
          <a:lstStyle/>
          <a:p>
            <a:pPr marL="223838" marR="0" lvl="0" indent="-223838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mport dataset from Kaggle into Google Drive.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37669A-3FCE-9E57-5A93-06090896FF9E}"/>
              </a:ext>
            </a:extLst>
          </p:cNvPr>
          <p:cNvSpPr txBox="1"/>
          <p:nvPr/>
        </p:nvSpPr>
        <p:spPr>
          <a:xfrm>
            <a:off x="7389812" y="4800600"/>
            <a:ext cx="3778199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We Imported the dataset from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Century Gothic" panose="020B0502020202020204"/>
                <a:ea typeface="+mj-ea"/>
                <a:cs typeface="+mj-cs"/>
              </a:rPr>
              <a:t>Kaggle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entury Gothic" panose="020B0502020202020204"/>
                <a:ea typeface="+mj-ea"/>
                <a:cs typeface="+mj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https://www.kaggle.com/datasets/sshikamaru/car-object-detection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entury Gothic" panose="020B0502020202020204"/>
                <a:ea typeface="+mj-ea"/>
                <a:cs typeface="+mj-cs"/>
              </a:rPr>
              <a:t> 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unzipped the data file and moved it to Google Drive in a newly created folder named 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CarDataset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AB84835-D4D9-9B24-904E-18DF4E01595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43"/>
          <a:stretch/>
        </p:blipFill>
        <p:spPr>
          <a:xfrm>
            <a:off x="381000" y="3485072"/>
            <a:ext cx="5713412" cy="26523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Content Placeholder 5" descr="A picture containing text, bus&#10;&#10;Description automatically generated">
            <a:extLst>
              <a:ext uri="{FF2B5EF4-FFF2-40B4-BE49-F238E27FC236}">
                <a16:creationId xmlns:a16="http://schemas.microsoft.com/office/drawing/2014/main" id="{C46F720D-3C0A-A62D-9566-3E057A9371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661" y="958676"/>
            <a:ext cx="5574251" cy="25263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A5E437-5712-2029-ECF6-7EF3CBF965C1}"/>
              </a:ext>
            </a:extLst>
          </p:cNvPr>
          <p:cNvSpPr txBox="1"/>
          <p:nvPr/>
        </p:nvSpPr>
        <p:spPr>
          <a:xfrm>
            <a:off x="7246245" y="283820"/>
            <a:ext cx="38862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Kaggle</a:t>
            </a:r>
            <a:r>
              <a:rPr lang="en-US" dirty="0"/>
              <a:t> |car-object-detection Dataset by - </a:t>
            </a:r>
            <a:r>
              <a:rPr lang="en-US" b="1" i="0" cap="all" dirty="0">
                <a:latin typeface="Inter"/>
              </a:rPr>
              <a:t>EDWARD ZHANG</a:t>
            </a:r>
            <a:endParaRPr lang="en-US" dirty="0"/>
          </a:p>
        </p:txBody>
      </p:sp>
      <p:pic>
        <p:nvPicPr>
          <p:cNvPr id="5" name="Picture 4" descr="Graphical user interface, text, application, email, Teams&#10;&#10;Description automatically generated">
            <a:extLst>
              <a:ext uri="{FF2B5EF4-FFF2-40B4-BE49-F238E27FC236}">
                <a16:creationId xmlns:a16="http://schemas.microsoft.com/office/drawing/2014/main" id="{1BCAFA9F-D70B-4C37-5B81-B37350B6487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02"/>
          <a:stretch/>
        </p:blipFill>
        <p:spPr>
          <a:xfrm>
            <a:off x="381000" y="533400"/>
            <a:ext cx="5713412" cy="29516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1319AEF-31F7-F904-95A5-95FB59F72F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661" y="3733800"/>
            <a:ext cx="5705369" cy="25263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A9BC629-67C5-30F9-2661-603D1DC6569F}"/>
              </a:ext>
            </a:extLst>
          </p:cNvPr>
          <p:cNvSpPr txBox="1"/>
          <p:nvPr/>
        </p:nvSpPr>
        <p:spPr>
          <a:xfrm>
            <a:off x="8501895" y="5594077"/>
            <a:ext cx="38862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Files on Google Drive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2E4213-93C8-F6AC-A4B3-CF606598F35B}"/>
              </a:ext>
            </a:extLst>
          </p:cNvPr>
          <p:cNvSpPr txBox="1"/>
          <p:nvPr/>
        </p:nvSpPr>
        <p:spPr>
          <a:xfrm>
            <a:off x="2777304" y="5455578"/>
            <a:ext cx="38862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Code on Colaboratory Notebook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244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Our Project 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Step-by-Step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827212" y="2057400"/>
            <a:ext cx="9134391" cy="4114801"/>
          </a:xfrm>
        </p:spPr>
        <p:txBody>
          <a:bodyPr numCol="1">
            <a:normAutofit/>
          </a:bodyPr>
          <a:lstStyle/>
          <a:p>
            <a:pPr algn="just"/>
            <a:r>
              <a:rPr lang="en-US" sz="1800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r>
              <a:rPr lang="en-US" sz="1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r>
              <a:rPr lang="en-US" sz="1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r>
              <a:rPr lang="en-US" sz="1800" dirty="0">
                <a:ln w="0"/>
              </a:rPr>
              <a:t>I</a:t>
            </a:r>
            <a:r>
              <a:rPr lang="en-US" sz="1800" dirty="0"/>
              <a:t>mport dataset from Kaggle into Google Drive.</a:t>
            </a:r>
            <a:endParaRPr lang="en-US" sz="1800" dirty="0">
              <a:solidFill>
                <a:prstClr val="white"/>
              </a:solidFill>
              <a:latin typeface="Century Gothic" panose="020B0502020202020204"/>
            </a:endParaRP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2</a:t>
            </a:r>
            <a:r>
              <a:rPr kumimoji="0" lang="en-US" sz="18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:</a:t>
            </a:r>
            <a:r>
              <a:rPr lang="en-US" sz="1800" dirty="0"/>
              <a:t> Split annotations into train-validation sub _ sets.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endParaRPr lang="en-US" sz="1800" dirty="0"/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3</a:t>
            </a:r>
            <a:r>
              <a:rPr kumimoji="0" lang="en-US" sz="18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:</a:t>
            </a:r>
            <a:r>
              <a:rPr kumimoji="0" lang="en-US" sz="24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Change</a:t>
            </a:r>
            <a:r>
              <a:rPr lang="en-US" sz="1800" dirty="0"/>
              <a:t> annotations file format to COCO file format.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4</a:t>
            </a:r>
            <a:r>
              <a:rPr lang="en-US" sz="1800" dirty="0"/>
              <a:t>: Clone DETR Repository from GitHub.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5</a:t>
            </a:r>
            <a:r>
              <a:rPr lang="en-US" sz="1800" dirty="0"/>
              <a:t>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Load training data into DETR with desired format.</a:t>
            </a:r>
            <a:r>
              <a:rPr lang="en-US" sz="1800" dirty="0"/>
              <a:t> 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</a:t>
            </a:r>
            <a:r>
              <a:rPr lang="en-US" sz="1800" dirty="0"/>
              <a:t>Load DETR model with backbone ResNet50 pre-trained weights.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7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Train DETR and save model checkpoints.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8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Evaluate and test custom trained model on testing data.</a:t>
            </a:r>
          </a:p>
          <a:p>
            <a:pPr algn="just">
              <a:buClr>
                <a:srgbClr val="99CB38"/>
              </a:buClr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5B04B3CA-FCB4-5391-6B16-9AFD267E24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41965898"/>
                  </p:ext>
                </p:extLst>
              </p:nvPr>
            </p:nvGraphicFramePr>
            <p:xfrm>
              <a:off x="8304212" y="667512"/>
              <a:ext cx="3047206" cy="1714500"/>
            </p:xfrm>
            <a:graphic>
              <a:graphicData uri="http://schemas.microsoft.com/office/powerpoint/2016/sectionzoom">
                <psez:sectionZm>
                  <psez:sectionZmObj sectionId="{1D87359E-DE74-4CB7-97A1-C8AF357E2E51}">
                    <psez:zmPr id="{92409359-B0D5-4555-B46E-629373C471B4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7206" cy="1714500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noFill/>
                        <a:ln w="3175">
                          <a:solidFill>
                            <a:prstClr val="ltGray"/>
                          </a:solidFill>
                        </a:ln>
                        <a:effectLst>
                          <a:reflection blurRad="12700" stA="38000" endPos="28000" dist="5000" dir="5400000" sy="-100000" algn="bl" rotWithShape="0"/>
                        </a:effectLst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5B04B3CA-FCB4-5391-6B16-9AFD267E24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04212" y="667512"/>
                <a:ext cx="3047206" cy="1714500"/>
              </a:xfrm>
              <a:prstGeom prst="roundRect">
                <a:avLst>
                  <a:gd name="adj" fmla="val 8594"/>
                </a:avLst>
              </a:prstGeom>
              <a:noFill/>
              <a:ln w="3175">
                <a:solidFill>
                  <a:prstClr val="ltGray"/>
                </a:solidFill>
              </a:ln>
              <a:effectLst>
                <a:reflection blurRad="12700" stA="38000" endPos="28000" dist="5000" dir="5400000" sy="-100000" algn="bl" rotWithShape="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3124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75"/>
                            </p:stCondLst>
                            <p:childTnLst>
                              <p:par>
                                <p:cTn id="8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9" dur="indefinite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25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9529" y="1447800"/>
            <a:ext cx="4178482" cy="1715084"/>
          </a:xfrm>
        </p:spPr>
        <p:txBody>
          <a:bodyPr/>
          <a:lstStyle/>
          <a:p>
            <a:r>
              <a:rPr lang="en-US" dirty="0"/>
              <a:t>Steps </a:t>
            </a:r>
            <a:r>
              <a:rPr lang="en-US" dirty="0">
                <a:solidFill>
                  <a:srgbClr val="92D050"/>
                </a:solidFill>
              </a:rPr>
              <a:t>2 &amp;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89529" y="3429000"/>
            <a:ext cx="4178482" cy="1447800"/>
          </a:xfrm>
        </p:spPr>
        <p:txBody>
          <a:bodyPr numCol="1">
            <a:no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Split annotations into train-validation sub _ sets.</a:t>
            </a:r>
            <a:endParaRPr kumimoji="0" lang="en-US" sz="18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285750" marR="0" lvl="0" indent="-285750" algn="justLow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9CB38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Change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annotations file format to COCO file format.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37669A-3FCE-9E57-5A93-06090896FF9E}"/>
              </a:ext>
            </a:extLst>
          </p:cNvPr>
          <p:cNvSpPr txBox="1"/>
          <p:nvPr/>
        </p:nvSpPr>
        <p:spPr>
          <a:xfrm>
            <a:off x="7389812" y="4876800"/>
            <a:ext cx="377819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We divided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Century Gothic" panose="020B0502020202020204"/>
              </a:rPr>
              <a:t>annotations file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entury Gothic" panose="020B0502020202020204"/>
              </a:rPr>
              <a:t>train_solution_bounding_boxes (1).csv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Century Gothic" panose="020B0502020202020204"/>
              </a:rPr>
              <a:t>in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to </a:t>
            </a:r>
            <a:r>
              <a:rPr lang="en-US" sz="1600" b="1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Century Gothic" panose="020B0502020202020204"/>
              </a:rPr>
              <a:t>train-validation subsets with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95:5 % ratio,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then converted them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to COCO json files with only one Category which is </a:t>
            </a:r>
            <a:r>
              <a:rPr kumimoji="0" lang="en-US" sz="1600" b="1" i="0" u="none" strike="noStrike" kern="1200" cap="none" spc="0" normalizeH="0" noProof="0" dirty="0">
                <a:ln w="9525">
                  <a:noFill/>
                  <a:prstDash val="solid"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Car</a:t>
            </a:r>
            <a:r>
              <a:rPr kumimoji="0" lang="en-US" sz="1600" b="1" i="0" u="none" strike="noStrike" kern="1200" cap="none" spc="0" normalizeH="0" baseline="0" noProof="0" dirty="0">
                <a:ln w="9525">
                  <a:noFill/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631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AB84835-D4D9-9B24-904E-18DF4E01595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2" b="5085"/>
          <a:stretch/>
        </p:blipFill>
        <p:spPr>
          <a:xfrm>
            <a:off x="381000" y="2895600"/>
            <a:ext cx="5713412" cy="1775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CAFA9F-D70B-4C37-5B81-B37350B6487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" b="2324"/>
          <a:stretch/>
        </p:blipFill>
        <p:spPr>
          <a:xfrm>
            <a:off x="381000" y="457200"/>
            <a:ext cx="5713412" cy="2438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319AEF-31F7-F904-95A5-95FB59F72F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52"/>
          <a:stretch/>
        </p:blipFill>
        <p:spPr>
          <a:xfrm>
            <a:off x="6320000" y="4673600"/>
            <a:ext cx="5705368" cy="1974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8F38EE-BBBE-226D-C7E2-58DB4B0202A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670889"/>
            <a:ext cx="5713412" cy="198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C0C82F-8D6E-88C5-F443-88252A1AE17F}"/>
              </a:ext>
            </a:extLst>
          </p:cNvPr>
          <p:cNvSpPr txBox="1"/>
          <p:nvPr/>
        </p:nvSpPr>
        <p:spPr>
          <a:xfrm>
            <a:off x="2741612" y="5754469"/>
            <a:ext cx="38862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Code on Colaboratory Notebook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C5D6EDA-45D1-4D74-AFAD-FA03F1E31EC9}"/>
              </a:ext>
            </a:extLst>
          </p:cNvPr>
          <p:cNvSpPr/>
          <p:nvPr/>
        </p:nvSpPr>
        <p:spPr>
          <a:xfrm>
            <a:off x="5561012" y="6400800"/>
            <a:ext cx="1066800" cy="369332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276E52A-5D0A-73DD-750E-B455298F1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7812" y="688537"/>
            <a:ext cx="5224219" cy="1219200"/>
          </a:xfrm>
        </p:spPr>
        <p:txBody>
          <a:bodyPr/>
          <a:lstStyle/>
          <a:p>
            <a:pPr algn="just"/>
            <a:r>
              <a:rPr lang="en-US" sz="1800" dirty="0"/>
              <a:t>We had to add more fields to the csv file in order to convert it to json format such as </a:t>
            </a:r>
            <a:r>
              <a:rPr lang="en-US" sz="1800" b="1" dirty="0">
                <a:solidFill>
                  <a:srgbClr val="92D050"/>
                </a:solidFill>
              </a:rPr>
              <a:t>fileid</a:t>
            </a:r>
            <a:r>
              <a:rPr lang="en-US" sz="1800" dirty="0"/>
              <a:t>, </a:t>
            </a:r>
            <a:r>
              <a:rPr lang="en-US" sz="1800" b="1" dirty="0">
                <a:solidFill>
                  <a:srgbClr val="92D050"/>
                </a:solidFill>
              </a:rPr>
              <a:t>annid</a:t>
            </a:r>
            <a:r>
              <a:rPr lang="en-US" sz="1800" dirty="0"/>
              <a:t> and </a:t>
            </a:r>
            <a:r>
              <a:rPr lang="en-US" sz="1800" b="1" dirty="0">
                <a:solidFill>
                  <a:srgbClr val="92D050"/>
                </a:solidFill>
              </a:rPr>
              <a:t>categoryid</a:t>
            </a:r>
            <a:r>
              <a:rPr lang="en-US" sz="1800" dirty="0"/>
              <a:t>.</a:t>
            </a:r>
          </a:p>
          <a:p>
            <a:endParaRPr lang="en-US" dirty="0"/>
          </a:p>
        </p:txBody>
      </p:sp>
      <p:pic>
        <p:nvPicPr>
          <p:cNvPr id="16" name="Picture 1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814B3CF-54C4-AF88-7427-A775225E69B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88" r="32734"/>
          <a:stretch/>
        </p:blipFill>
        <p:spPr>
          <a:xfrm>
            <a:off x="6696183" y="1763541"/>
            <a:ext cx="5189428" cy="2444655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7A362808-6228-0ECD-EE8A-B5A28F4AC4FC}"/>
              </a:ext>
            </a:extLst>
          </p:cNvPr>
          <p:cNvSpPr/>
          <p:nvPr/>
        </p:nvSpPr>
        <p:spPr>
          <a:xfrm rot="10298852">
            <a:off x="5390692" y="3844805"/>
            <a:ext cx="1543493" cy="369332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88A81F-01F4-5D37-0F23-896039AFA4BE}"/>
              </a:ext>
            </a:extLst>
          </p:cNvPr>
          <p:cNvSpPr txBox="1"/>
          <p:nvPr/>
        </p:nvSpPr>
        <p:spPr>
          <a:xfrm>
            <a:off x="8988424" y="5754469"/>
            <a:ext cx="33401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Save json files to current runtime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9E7734-40B7-8DE5-65D4-E233440322B7}"/>
              </a:ext>
            </a:extLst>
          </p:cNvPr>
          <p:cNvSpPr txBox="1"/>
          <p:nvPr/>
        </p:nvSpPr>
        <p:spPr>
          <a:xfrm>
            <a:off x="9744102" y="3698865"/>
            <a:ext cx="1828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rgbClr val="99CB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Original csv</a:t>
            </a:r>
          </a:p>
        </p:txBody>
      </p:sp>
    </p:spTree>
    <p:extLst>
      <p:ext uri="{BB962C8B-B14F-4D97-AF65-F5344CB8AC3E}">
        <p14:creationId xmlns:p14="http://schemas.microsoft.com/office/powerpoint/2010/main" val="262591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Our Project 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Step-by-Step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827212" y="2057400"/>
            <a:ext cx="9134391" cy="4114801"/>
          </a:xfrm>
        </p:spPr>
        <p:txBody>
          <a:bodyPr numCol="1">
            <a:normAutofit/>
          </a:bodyPr>
          <a:lstStyle/>
          <a:p>
            <a:pPr algn="just"/>
            <a:r>
              <a:rPr lang="en-US" sz="1800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r>
              <a:rPr lang="en-US" sz="1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r>
              <a:rPr lang="en-US" sz="1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r>
              <a:rPr lang="en-US" sz="1800" dirty="0">
                <a:ln w="0"/>
              </a:rPr>
              <a:t>I</a:t>
            </a:r>
            <a:r>
              <a:rPr lang="en-US" sz="1800" dirty="0"/>
              <a:t>mport dataset from Kaggle into Google Drive.</a:t>
            </a:r>
            <a:endParaRPr lang="en-US" sz="1800" dirty="0">
              <a:solidFill>
                <a:prstClr val="white"/>
              </a:solidFill>
              <a:latin typeface="Century Gothic" panose="020B0502020202020204"/>
            </a:endParaRP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2</a:t>
            </a:r>
            <a:r>
              <a:rPr kumimoji="0" lang="en-US" sz="18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:</a:t>
            </a:r>
            <a:r>
              <a:rPr lang="en-US" sz="1800" dirty="0"/>
              <a:t> Split annotations into train-validation sub _ sets.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endParaRPr lang="en-US" sz="1800" dirty="0"/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3</a:t>
            </a:r>
            <a:r>
              <a:rPr kumimoji="0" lang="en-US" sz="18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:</a:t>
            </a:r>
            <a:r>
              <a:rPr kumimoji="0" lang="en-US" sz="2400" b="0" i="0" u="none" strike="noStrike" kern="1200" cap="none" spc="0" normalizeH="0" baseline="0" noProof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lang="en-US" sz="1800" dirty="0">
                <a:ln w="0"/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Change</a:t>
            </a:r>
            <a:r>
              <a:rPr lang="en-US" sz="1800" dirty="0"/>
              <a:t> annotations file format to COCO file format.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4</a:t>
            </a:r>
            <a:r>
              <a:rPr lang="en-US" sz="1800" dirty="0"/>
              <a:t>: Clone DETR Repository from GitHub.</a:t>
            </a:r>
          </a:p>
          <a:p>
            <a:pPr algn="just">
              <a:buClr>
                <a:srgbClr val="99CB38"/>
              </a:buClr>
              <a:defRPr/>
            </a:pPr>
            <a:r>
              <a:rPr lang="en-US" sz="1800" u="sng" dirty="0"/>
              <a:t>Step</a:t>
            </a:r>
            <a:r>
              <a:rPr lang="en-US" sz="1800" dirty="0">
                <a:solidFill>
                  <a:schemeClr val="accent1"/>
                </a:solidFill>
              </a:rPr>
              <a:t>5</a:t>
            </a:r>
            <a:r>
              <a:rPr lang="en-US" sz="1800" dirty="0"/>
              <a:t>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Load training data into DETR with desired format.</a:t>
            </a:r>
            <a:r>
              <a:rPr lang="en-US" sz="1800" dirty="0"/>
              <a:t> 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</a:t>
            </a:r>
            <a:r>
              <a:rPr lang="en-US" sz="1800" dirty="0"/>
              <a:t>Load DETR model with backbone ResNet50 pre-trained weights.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7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Train DETR and save model checkpoints.</a:t>
            </a:r>
          </a:p>
          <a:p>
            <a:pPr algn="just">
              <a:buClr>
                <a:srgbClr val="99CB38"/>
              </a:buClr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Step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8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 Evaluate and test custom trained model on testing data.</a:t>
            </a:r>
          </a:p>
          <a:p>
            <a:pPr algn="just">
              <a:buClr>
                <a:srgbClr val="99CB38"/>
              </a:buClr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3" name="Section Zoom 2">
                <a:extLst>
                  <a:ext uri="{FF2B5EF4-FFF2-40B4-BE49-F238E27FC236}">
                    <a16:creationId xmlns:a16="http://schemas.microsoft.com/office/drawing/2014/main" id="{7982FFCE-F864-69A7-E68D-BA6FFE92AF5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66805541"/>
                  </p:ext>
                </p:extLst>
              </p:nvPr>
            </p:nvGraphicFramePr>
            <p:xfrm>
              <a:off x="8302752" y="667512"/>
              <a:ext cx="3047206" cy="1714500"/>
            </p:xfrm>
            <a:graphic>
              <a:graphicData uri="http://schemas.microsoft.com/office/powerpoint/2016/sectionzoom">
                <psez:sectionZm>
                  <psez:sectionZmObj sectionId="{7C9FE696-9C6A-4ACE-A744-AEA29FB515A5}">
                    <psez:zmPr id="{49392C82-AE0E-42F2-843B-D5439403198A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7206" cy="1714500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noFill/>
                        <a:ln w="3175">
                          <a:solidFill>
                            <a:prstClr val="ltGray"/>
                          </a:solidFill>
                        </a:ln>
                        <a:effectLst>
                          <a:reflection blurRad="12700" stA="38000" endPos="28000" dist="5000" dir="5400000" sy="-100000" algn="bl" rotWithShape="0"/>
                        </a:effectLst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3" name="Section Zoom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7982FFCE-F864-69A7-E68D-BA6FFE92AF5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02752" y="667512"/>
                <a:ext cx="3047206" cy="1714500"/>
              </a:xfrm>
              <a:prstGeom prst="roundRect">
                <a:avLst>
                  <a:gd name="adj" fmla="val 8594"/>
                </a:avLst>
              </a:prstGeom>
              <a:noFill/>
              <a:ln w="3175">
                <a:solidFill>
                  <a:prstClr val="ltGray"/>
                </a:solidFill>
              </a:ln>
              <a:effectLst>
                <a:reflection blurRad="12700" stA="38000" endPos="28000" dist="5000" dir="5400000" sy="-100000" algn="bl" rotWithShape="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56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00"/>
                            </p:stCondLst>
                            <p:childTnLst>
                              <p:par>
                                <p:cTn id="8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9" dur="indefinite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1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Blue atom design templat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lue atom design slides.potx" id="{20958743-FA80-43E5-9586-B48EF2BE42B5}" vid="{6B9132C0-2E4C-4DF6-B21A-C2322474BD21}"/>
    </a:ext>
  </a:extLst>
</a:theme>
</file>

<file path=ppt/theme/theme2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51F78577-2839-4BFF-9EC7-673BD8FEBD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75BD71-4A33-4FB7-88CA-777C4D9E6E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49C11C-71DC-49B6-ACD8-27E3AE088D14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40262f94-9f35-4ac3-9a90-690165a166b7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a4f35948-e619-41b3-aa29-22878b09cfd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atom design slides</Template>
  <TotalTime>1557</TotalTime>
  <Words>983</Words>
  <Application>Microsoft Office PowerPoint</Application>
  <PresentationFormat>Custom</PresentationFormat>
  <Paragraphs>90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Inter</vt:lpstr>
      <vt:lpstr>Arial</vt:lpstr>
      <vt:lpstr>Century Gothic</vt:lpstr>
      <vt:lpstr>Tenorite</vt:lpstr>
      <vt:lpstr>Blue atom design template</vt:lpstr>
      <vt:lpstr>Office Theme</vt:lpstr>
      <vt:lpstr>Car Object Detection With DETR</vt:lpstr>
      <vt:lpstr>Team Members</vt:lpstr>
      <vt:lpstr>Defining Our Project  Step-by-Step</vt:lpstr>
      <vt:lpstr>Step 1</vt:lpstr>
      <vt:lpstr>PowerPoint Presentation</vt:lpstr>
      <vt:lpstr>Defining Our Project  Step-by-Step</vt:lpstr>
      <vt:lpstr>Steps 2 &amp; 3</vt:lpstr>
      <vt:lpstr>PowerPoint Presentation</vt:lpstr>
      <vt:lpstr>Defining Our Project  Step-by-Step</vt:lpstr>
      <vt:lpstr>Steps 4 &amp; 5</vt:lpstr>
      <vt:lpstr>PowerPoint Presentation</vt:lpstr>
      <vt:lpstr>Defining Our Project  Step-by-Step</vt:lpstr>
      <vt:lpstr>Steps 6 &amp; 7</vt:lpstr>
      <vt:lpstr>PowerPoint Presentation</vt:lpstr>
      <vt:lpstr>Defining Our Project  Step-by-Step</vt:lpstr>
      <vt:lpstr>Step 8</vt:lpstr>
      <vt:lpstr>PowerPoint Presentation</vt:lpstr>
      <vt:lpstr>Thank  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Object Detection With DETR</dc:title>
  <dc:creator>Catherine Habib</dc:creator>
  <cp:lastModifiedBy>Catherine Habib</cp:lastModifiedBy>
  <cp:revision>56</cp:revision>
  <dcterms:created xsi:type="dcterms:W3CDTF">2023-04-30T20:00:38Z</dcterms:created>
  <dcterms:modified xsi:type="dcterms:W3CDTF">2023-05-03T15:23:56Z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74069000</vt:r8>
  </property>
  <property fmtid="{D5CDD505-2E9C-101B-9397-08002B2CF9AE}" pid="3" name="HiddenCategoryTags">
    <vt:lpwstr/>
  </property>
  <property fmtid="{D5CDD505-2E9C-101B-9397-08002B2CF9AE}" pid="4" name="InternalTags">
    <vt:lpwstr/>
  </property>
  <property fmtid="{D5CDD505-2E9C-101B-9397-08002B2CF9AE}" pid="5" name="CategoryTags">
    <vt:lpwstr/>
  </property>
  <property fmtid="{D5CDD505-2E9C-101B-9397-08002B2CF9AE}" pid="6" name="Applications">
    <vt:lpwstr/>
  </property>
  <property fmtid="{D5CDD505-2E9C-101B-9397-08002B2CF9AE}" pid="7" name="CampaignTags">
    <vt:lpwstr/>
  </property>
  <property fmtid="{D5CDD505-2E9C-101B-9397-08002B2CF9AE}" pid="8" name="ScenarioTags">
    <vt:lpwstr/>
  </property>
  <property fmtid="{D5CDD505-2E9C-101B-9397-08002B2CF9AE}" pid="9" name="ContentTypeId">
    <vt:lpwstr>0x010100AA3F7D94069FF64A86F7DFF56D60E3BE</vt:lpwstr>
  </property>
  <property fmtid="{D5CDD505-2E9C-101B-9397-08002B2CF9AE}" pid="10" name="FeatureTags">
    <vt:lpwstr/>
  </property>
  <property fmtid="{D5CDD505-2E9C-101B-9397-08002B2CF9AE}" pid="11" name="LocalizationTags">
    <vt:lpwstr/>
  </property>
</Properties>
</file>